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70" r:id="rId4"/>
    <p:sldId id="271" r:id="rId5"/>
    <p:sldId id="272" r:id="rId6"/>
    <p:sldId id="27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000FF"/>
    <a:srgbClr val="091C5F"/>
    <a:srgbClr val="0A237A"/>
    <a:srgbClr val="545454"/>
    <a:srgbClr val="E37D16"/>
    <a:srgbClr val="E39E16"/>
    <a:srgbClr val="FF9E16"/>
    <a:srgbClr val="002463"/>
    <a:srgbClr val="16356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" autoAdjust="0"/>
    <p:restoredTop sz="99617" autoAdjust="0"/>
  </p:normalViewPr>
  <p:slideViewPr>
    <p:cSldViewPr snapToGrid="0">
      <p:cViewPr varScale="1">
        <p:scale>
          <a:sx n="87" d="100"/>
          <a:sy n="87" d="100"/>
        </p:scale>
        <p:origin x="-1200" y="-72"/>
      </p:cViewPr>
      <p:guideLst>
        <p:guide orient="horz" pos="4137"/>
        <p:guide pos="5223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0" d="100"/>
          <a:sy n="100" d="100"/>
        </p:scale>
        <p:origin x="-4592" y="-10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B8A0F-509A-4D4E-B8A2-D4D70F6ADCD7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6E58-9887-034D-A2C5-588D50368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8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02528-0F20-8844-920C-2F20B517E443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B632-81DE-3B44-B95D-30BC8B360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78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1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7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4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31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5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1B632-81DE-3B44-B95D-30BC8B3608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6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Template Bar Vertical Flat index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509" y="1240507"/>
            <a:ext cx="7772491" cy="1142693"/>
          </a:xfrm>
        </p:spPr>
        <p:txBody>
          <a:bodyPr anchor="ctr" anchorCtr="0">
            <a:normAutofit/>
          </a:bodyPr>
          <a:lstStyle>
            <a:lvl1pPr algn="ctr">
              <a:spcBef>
                <a:spcPts val="300"/>
              </a:spcBef>
              <a:spcAft>
                <a:spcPts val="300"/>
              </a:spcAft>
              <a:defRPr sz="32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509" y="2888133"/>
            <a:ext cx="7772492" cy="1186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91734" y="4585830"/>
            <a:ext cx="4495195" cy="20635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None/>
              <a:defRPr sz="1800" i="1" baseline="0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Contact info</a:t>
            </a:r>
            <a:endParaRPr lang="en-US" dirty="0"/>
          </a:p>
        </p:txBody>
      </p:sp>
      <p:pic>
        <p:nvPicPr>
          <p:cNvPr id="10" name="Picture 9" descr="apl_small_vertical_blu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3" b="8895"/>
          <a:stretch/>
        </p:blipFill>
        <p:spPr>
          <a:xfrm>
            <a:off x="6383867" y="5177780"/>
            <a:ext cx="2760133" cy="168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126398"/>
            <a:ext cx="8228542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3 Line Titl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6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200" y="-16934"/>
            <a:ext cx="8229600" cy="1224425"/>
          </a:xfrm>
        </p:spPr>
        <p:txBody>
          <a:bodyPr anchor="b" anchorCtr="0"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Two or Three Lines</a:t>
            </a:r>
            <a:br>
              <a:rPr lang="en-US" dirty="0" smtClean="0"/>
            </a:br>
            <a:r>
              <a:rPr lang="en-US" dirty="0" smtClean="0"/>
              <a:t>of Title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513"/>
            <a:ext cx="8229600" cy="49924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6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800" y="1126063"/>
            <a:ext cx="4222800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063" y="1126063"/>
            <a:ext cx="4224528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8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l_small_vertical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3" y="1536046"/>
            <a:ext cx="5096934" cy="33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200" y="71739"/>
            <a:ext cx="8766000" cy="803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Box 24"/>
          <p:cNvSpPr txBox="1">
            <a:spLocks noChangeArrowheads="1"/>
          </p:cNvSpPr>
          <p:nvPr userDrawn="1"/>
        </p:nvSpPr>
        <p:spPr bwMode="auto">
          <a:xfrm>
            <a:off x="79060" y="6636866"/>
            <a:ext cx="3129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0290D-4606-4C02-B498-50EFD41AC8B6}" type="slidenum"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6399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099" y="6635750"/>
            <a:ext cx="8026401" cy="0"/>
          </a:xfrm>
          <a:prstGeom prst="line">
            <a:avLst/>
          </a:prstGeom>
          <a:ln>
            <a:solidFill>
              <a:schemeClr val="tx2"/>
            </a:solidFill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apl_small_shield_blu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658" y="6447367"/>
            <a:ext cx="361925" cy="37047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8128000" y="6488857"/>
            <a:ext cx="492126" cy="280243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1200" b="1" i="0" dirty="0" smtClean="0">
                <a:solidFill>
                  <a:srgbClr val="002463"/>
                </a:solidFill>
                <a:latin typeface="Arial Narrow Bold"/>
                <a:cs typeface="Arial Narrow Bold"/>
              </a:rPr>
              <a:t>Space</a:t>
            </a:r>
            <a:endParaRPr lang="en-US" sz="1200" b="1" i="0" dirty="0">
              <a:solidFill>
                <a:srgbClr val="002463"/>
              </a:solidFill>
              <a:latin typeface="Arial Narrow Bold"/>
              <a:cs typeface="Arial Narrow Bold"/>
            </a:endParaRPr>
          </a:p>
        </p:txBody>
      </p:sp>
    </p:spTree>
    <p:extLst>
      <p:ext uri="{BB962C8B-B14F-4D97-AF65-F5344CB8AC3E}">
        <p14:creationId xmlns:p14="http://schemas.microsoft.com/office/powerpoint/2010/main" val="76959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8" r:id="rId5"/>
    <p:sldLayoutId id="214748365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1" u="none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Wingdings" charset="2"/>
        <a:buChar char="§"/>
        <a:defRPr sz="2000" b="1" kern="1200">
          <a:solidFill>
            <a:srgbClr val="0A237A"/>
          </a:solidFill>
          <a:latin typeface="+mn-lt"/>
          <a:ea typeface="+mn-ea"/>
          <a:cs typeface="+mn-cs"/>
        </a:defRPr>
      </a:lvl1pPr>
      <a:lvl2pPr marL="6270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Ø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334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Lucida Grande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30338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Arial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v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Spacecraft and Ground Segments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21, 2014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Dan </a:t>
            </a:r>
            <a:r>
              <a:rPr lang="en-US" dirty="0" smtClean="0"/>
              <a:t>Ossing</a:t>
            </a:r>
          </a:p>
          <a:p>
            <a:r>
              <a:rPr lang="en-US" sz="1400" dirty="0" smtClean="0"/>
              <a:t>STEREO Mission Operations Manager</a:t>
            </a:r>
          </a:p>
          <a:p>
            <a:r>
              <a:rPr lang="en-US" sz="1400" dirty="0"/>
              <a:t>(240) </a:t>
            </a:r>
            <a:r>
              <a:rPr lang="en-US" sz="1400" dirty="0" smtClean="0"/>
              <a:t>228-8319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j-lt"/>
              </a:rPr>
              <a:t>STEREO Phase E </a:t>
            </a:r>
            <a:r>
              <a:rPr lang="en-US" dirty="0" smtClean="0">
                <a:latin typeface="+mj-lt"/>
              </a:rPr>
              <a:t>Organization Chart</a:t>
            </a:r>
            <a:endParaRPr lang="en-US" dirty="0">
              <a:latin typeface="+mj-lt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791200" y="1534886"/>
            <a:ext cx="10668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Project</a:t>
            </a:r>
          </a:p>
          <a:p>
            <a:pPr algn="ctr"/>
            <a:r>
              <a:rPr lang="en-US" sz="1400">
                <a:latin typeface="Times New Roman" pitchFamily="18" charset="0"/>
              </a:rPr>
              <a:t>Scientist</a:t>
            </a:r>
          </a:p>
          <a:p>
            <a:pPr algn="ctr"/>
            <a:r>
              <a:rPr lang="en-US" sz="1400">
                <a:latin typeface="Times New Roman" pitchFamily="18" charset="0"/>
              </a:rPr>
              <a:t>J. Gurman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219200" y="1534886"/>
            <a:ext cx="19812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Mission Director</a:t>
            </a:r>
          </a:p>
          <a:p>
            <a:pPr algn="ctr"/>
            <a:r>
              <a:rPr lang="en-US" sz="1400" dirty="0" smtClean="0">
                <a:latin typeface="Times New Roman" pitchFamily="18" charset="0"/>
              </a:rPr>
              <a:t>D. Quinn</a:t>
            </a:r>
            <a:endParaRPr lang="en-US" sz="1400" dirty="0">
              <a:latin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</a:rPr>
              <a:t>Mission System Engineer</a:t>
            </a:r>
          </a:p>
          <a:p>
            <a:pPr algn="ctr"/>
            <a:r>
              <a:rPr lang="en-US" sz="1400" dirty="0" smtClean="0">
                <a:latin typeface="Times New Roman" pitchFamily="18" charset="0"/>
              </a:rPr>
              <a:t>Josephine San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133600" y="5497286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FDF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00200" y="2754086"/>
            <a:ext cx="1143000" cy="7620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Project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Manager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R. A. Denissen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819400" y="3973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Mission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Operations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D. Ossing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62000" y="3973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System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Engineering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D. Wilson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505200" y="4735286"/>
            <a:ext cx="914400" cy="609600"/>
          </a:xfrm>
          <a:prstGeom prst="flowChartProcess">
            <a:avLst/>
          </a:prstGeom>
          <a:solidFill>
            <a:srgbClr val="CEE8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DSN</a:t>
            </a:r>
          </a:p>
          <a:p>
            <a:pPr algn="ctr"/>
            <a:r>
              <a:rPr lang="en-US" sz="1400">
                <a:latin typeface="Times New Roman" pitchFamily="18" charset="0"/>
              </a:rPr>
              <a:t>Technical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781800" y="2830286"/>
            <a:ext cx="11430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SSC</a:t>
            </a:r>
          </a:p>
          <a:p>
            <a:pPr algn="ctr"/>
            <a:r>
              <a:rPr lang="en-US" sz="1400">
                <a:latin typeface="Times New Roman" pitchFamily="18" charset="0"/>
              </a:rPr>
              <a:t>W. Thompson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219200" y="3744686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76600" y="37446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1219200" y="37446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209800" y="35160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239000" y="26016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5486400" y="29826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486400" y="26016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5334000" y="29064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5181600" y="28302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5029200" y="27540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Science</a:t>
            </a:r>
          </a:p>
          <a:p>
            <a:pPr algn="ctr"/>
            <a:r>
              <a:rPr lang="en-US" sz="1400">
                <a:latin typeface="Times New Roman" pitchFamily="18" charset="0"/>
              </a:rPr>
              <a:t>Teams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209800" y="24492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200400" y="1839686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248400" y="222068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486400" y="2601686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3505200" y="5497286"/>
            <a:ext cx="914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DSN</a:t>
            </a:r>
          </a:p>
          <a:p>
            <a:pPr algn="ctr"/>
            <a:r>
              <a:rPr lang="en-US" sz="1400">
                <a:latin typeface="Times New Roman" pitchFamily="18" charset="0"/>
              </a:rPr>
              <a:t>Scheduling</a:t>
            </a:r>
          </a:p>
        </p:txBody>
      </p:sp>
      <p:sp>
        <p:nvSpPr>
          <p:cNvPr id="27" name="AutoShape 28"/>
          <p:cNvSpPr>
            <a:spLocks noChangeArrowheads="1"/>
          </p:cNvSpPr>
          <p:nvPr/>
        </p:nvSpPr>
        <p:spPr bwMode="auto">
          <a:xfrm>
            <a:off x="6248400" y="39732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6096000" y="38970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5943600" y="38208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2"/>
          <p:cNvSpPr>
            <a:spLocks noChangeArrowheads="1"/>
          </p:cNvSpPr>
          <p:nvPr/>
        </p:nvSpPr>
        <p:spPr bwMode="auto">
          <a:xfrm>
            <a:off x="5791200" y="3744686"/>
            <a:ext cx="914400" cy="609600"/>
          </a:xfrm>
          <a:prstGeom prst="flowChart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Payload</a:t>
            </a:r>
          </a:p>
          <a:p>
            <a:pPr algn="ctr"/>
            <a:r>
              <a:rPr lang="en-US" sz="1400">
                <a:latin typeface="Times New Roman" pitchFamily="18" charset="0"/>
              </a:rPr>
              <a:t>Operations</a:t>
            </a:r>
          </a:p>
          <a:p>
            <a:pPr algn="ctr"/>
            <a:r>
              <a:rPr lang="en-US" sz="1400">
                <a:latin typeface="Times New Roman" pitchFamily="18" charset="0"/>
              </a:rPr>
              <a:t>Teams</a:t>
            </a: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5486400" y="39732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486400" y="336368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572000" y="4659086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7391400" y="343988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3733800" y="4278086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4876800" y="4963886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4876800" y="5268686"/>
            <a:ext cx="457200" cy="1524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4876800" y="5573486"/>
            <a:ext cx="457200" cy="152400"/>
          </a:xfrm>
          <a:prstGeom prst="rect">
            <a:avLst/>
          </a:prstGeom>
          <a:solidFill>
            <a:srgbClr val="CEE8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5486400" y="4887686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GSFC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5486400" y="5192486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APL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5486400" y="5497286"/>
            <a:ext cx="49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JPL</a:t>
            </a:r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4876800" y="5878286"/>
            <a:ext cx="457200" cy="152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5486400" y="5802086"/>
            <a:ext cx="268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NRL, UCBerkeley, UNH, UMinn</a:t>
            </a: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H="1">
            <a:off x="4572000" y="443048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>
            <a:off x="2133600" y="4735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Mission</a:t>
            </a:r>
          </a:p>
          <a:p>
            <a:pPr algn="ctr"/>
            <a:r>
              <a:rPr lang="en-US" sz="1400">
                <a:latin typeface="Times New Roman" pitchFamily="18" charset="0"/>
              </a:rPr>
              <a:t>Operation</a:t>
            </a:r>
          </a:p>
          <a:p>
            <a:pPr algn="ctr"/>
            <a:r>
              <a:rPr lang="en-US" sz="1400">
                <a:latin typeface="Times New Roman" pitchFamily="18" charset="0"/>
              </a:rPr>
              <a:t>Team</a:t>
            </a:r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>
            <a:off x="3276600" y="458288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3048000" y="504008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3048000" y="580208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AutoShape 52"/>
          <p:cNvSpPr>
            <a:spLocks noChangeArrowheads="1"/>
          </p:cNvSpPr>
          <p:nvPr/>
        </p:nvSpPr>
        <p:spPr bwMode="auto">
          <a:xfrm>
            <a:off x="762000" y="4735286"/>
            <a:ext cx="914400" cy="609600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Times New Roman" pitchFamily="18" charset="0"/>
              </a:rPr>
              <a:t>Subsystem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Lead</a:t>
            </a:r>
          </a:p>
          <a:p>
            <a:pPr algn="ctr"/>
            <a:r>
              <a:rPr lang="en-US" sz="1400" dirty="0">
                <a:latin typeface="Times New Roman" pitchFamily="18" charset="0"/>
              </a:rPr>
              <a:t>Engineers</a:t>
            </a: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1219200" y="458288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5"/>
          <p:cNvSpPr>
            <a:spLocks noChangeShapeType="1"/>
          </p:cNvSpPr>
          <p:nvPr/>
        </p:nvSpPr>
        <p:spPr bwMode="auto">
          <a:xfrm>
            <a:off x="3733800" y="4430486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5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Status</a:t>
            </a:r>
            <a:endParaRPr 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b="1" kern="0" dirty="0">
                <a:solidFill>
                  <a:srgbClr val="3333CC"/>
                </a:solidFill>
                <a:latin typeface="+mn-lt"/>
              </a:rPr>
              <a:t>Operations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Began automated unattended tracks April 30,2007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Operations team is 6 full time staff.  Total manpower is approximately 11 MM/M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Downlink rates: </a:t>
            </a: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Varies, 720 to 120 Kbps depends on antenna size and track elevation 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dirty="0" smtClean="0">
                <a:solidFill>
                  <a:srgbClr val="091C5F"/>
                </a:solidFill>
              </a:rPr>
              <a:t>Switched MOC to CCSDS SLE telemetry standard in July 2011</a:t>
            </a:r>
            <a:endParaRPr lang="en-US" sz="1600" i="1" kern="0" dirty="0" smtClean="0">
              <a:solidFill>
                <a:srgbClr val="091C5F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</a:rPr>
              <a:t>Began using ESA stations (35 meter) in January 2012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Due to very high DSN loading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</a:rPr>
              <a:t>Awaiting new NASA/ESA agreement</a:t>
            </a:r>
            <a:endParaRPr lang="en-US" sz="1600" i="1" kern="0" dirty="0">
              <a:solidFill>
                <a:srgbClr val="091C5F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Mission operations center </a:t>
            </a: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still </a:t>
            </a: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collecting </a:t>
            </a: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3 </a:t>
            </a: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– 5 Gbits per day in support of the science mission.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i="1" kern="0" dirty="0">
              <a:solidFill>
                <a:srgbClr val="6600FF"/>
              </a:solidFill>
              <a:latin typeface="+mn-lt"/>
            </a:endParaRPr>
          </a:p>
          <a:p>
            <a:pPr marL="381000" indent="-3810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b="1" kern="0" dirty="0">
                <a:solidFill>
                  <a:srgbClr val="3333CC"/>
                </a:solidFill>
                <a:latin typeface="+mn-lt"/>
              </a:rPr>
              <a:t>Special Observatory Events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</a:rPr>
              <a:t>36 instrument roll events </a:t>
            </a:r>
            <a:r>
              <a:rPr lang="en-US" sz="1600" i="1" kern="0" dirty="0" smtClean="0">
                <a:solidFill>
                  <a:srgbClr val="091C5F"/>
                </a:solidFill>
              </a:rPr>
              <a:t>to observe Comet ISON</a:t>
            </a:r>
            <a:endParaRPr lang="en-US" sz="1600" i="1" kern="0" dirty="0">
              <a:solidFill>
                <a:srgbClr val="091C5F"/>
              </a:solidFill>
              <a:latin typeface="+mn-lt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37 </a:t>
            </a: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High Gain Antenna </a:t>
            </a: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Calibrations (every 6 months)</a:t>
            </a:r>
            <a:endParaRPr lang="en-US" sz="1600" i="1" kern="0" dirty="0">
              <a:solidFill>
                <a:srgbClr val="091C5F"/>
              </a:solidFill>
              <a:latin typeface="+mn-lt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  <a:latin typeface="+mn-lt"/>
              </a:rPr>
              <a:t>125 </a:t>
            </a:r>
            <a:r>
              <a:rPr lang="en-US" sz="1600" i="1" kern="0" dirty="0">
                <a:solidFill>
                  <a:srgbClr val="091C5F"/>
                </a:solidFill>
                <a:latin typeface="+mn-lt"/>
              </a:rPr>
              <a:t>Momentum Dumps (~every 6 weeks on both spacecraft</a:t>
            </a:r>
            <a:r>
              <a:rPr lang="en-US" sz="1600" i="1" kern="0" dirty="0" smtClean="0">
                <a:solidFill>
                  <a:srgbClr val="091C5F"/>
                </a:solidFill>
              </a:rPr>
              <a:t>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i="1" kern="0" dirty="0" smtClean="0">
                <a:solidFill>
                  <a:srgbClr val="091C5F"/>
                </a:solidFill>
              </a:rPr>
              <a:t>&gt;</a:t>
            </a:r>
            <a:r>
              <a:rPr lang="en-US" sz="1600" i="1" kern="0" dirty="0">
                <a:solidFill>
                  <a:srgbClr val="091C5F"/>
                </a:solidFill>
              </a:rPr>
              <a:t>127 instrument calibration </a:t>
            </a:r>
            <a:r>
              <a:rPr lang="en-US" sz="1600" i="1" kern="0" dirty="0" smtClean="0">
                <a:solidFill>
                  <a:srgbClr val="091C5F"/>
                </a:solidFill>
              </a:rPr>
              <a:t>and </a:t>
            </a:r>
            <a:r>
              <a:rPr lang="en-US" sz="1600" i="1" kern="0" dirty="0">
                <a:solidFill>
                  <a:srgbClr val="091C5F"/>
                </a:solidFill>
              </a:rPr>
              <a:t>roll events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i="1" kern="0" dirty="0">
              <a:solidFill>
                <a:srgbClr val="091C5F"/>
              </a:solidFill>
              <a:latin typeface="+mn-lt"/>
            </a:endParaRPr>
          </a:p>
          <a:p>
            <a:pPr marL="1219200" lvl="2" indent="-3048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200" b="1" kern="0" dirty="0" smtClean="0">
              <a:latin typeface="+mn-lt"/>
            </a:endParaRPr>
          </a:p>
          <a:p>
            <a:pPr marL="381000" indent="-3810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endParaRPr lang="en-US" sz="1000" b="1" kern="0" dirty="0">
              <a:solidFill>
                <a:srgbClr val="3333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852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Spacecraft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observatories operating nominally using reduced gyro operations</a:t>
            </a:r>
          </a:p>
          <a:p>
            <a:r>
              <a:rPr lang="en-US" dirty="0" smtClean="0"/>
              <a:t>IMU status (gyros)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AHEAD</a:t>
            </a:r>
          </a:p>
          <a:p>
            <a:pPr lvl="2"/>
            <a:r>
              <a:rPr lang="en-US" dirty="0" smtClean="0"/>
              <a:t>IMU-A – failed in April 2007</a:t>
            </a:r>
          </a:p>
          <a:p>
            <a:pPr lvl="2"/>
            <a:r>
              <a:rPr lang="en-US" dirty="0" smtClean="0"/>
              <a:t>IMU-B – limited remaining life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BEHIND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dirty="0"/>
              <a:t>IMU-A – limited remaining </a:t>
            </a:r>
            <a:r>
              <a:rPr lang="en-US" dirty="0" smtClean="0"/>
              <a:t>life</a:t>
            </a:r>
            <a:endParaRPr lang="en-US" dirty="0"/>
          </a:p>
          <a:p>
            <a:pPr lvl="2"/>
            <a:r>
              <a:rPr lang="en-US" dirty="0"/>
              <a:t>IMU-B – failed in </a:t>
            </a:r>
            <a:r>
              <a:rPr lang="en-US" dirty="0" smtClean="0"/>
              <a:t>January 2014</a:t>
            </a:r>
          </a:p>
          <a:p>
            <a:pPr lvl="1"/>
            <a:r>
              <a:rPr lang="en-US" dirty="0" smtClean="0"/>
              <a:t>Reduced gyro operations uses IMU only when high rate data is required, i.e., momentum dumps, instrument rolls, etc.</a:t>
            </a:r>
          </a:p>
          <a:p>
            <a:r>
              <a:rPr lang="en-US" dirty="0" smtClean="0"/>
              <a:t>Reaction Wheel Stiction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AHEAD</a:t>
            </a:r>
            <a:r>
              <a:rPr lang="en-US" dirty="0" smtClean="0"/>
              <a:t> – Wheel 1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BEHIND</a:t>
            </a:r>
            <a:r>
              <a:rPr lang="en-US" dirty="0" smtClean="0"/>
              <a:t> – Wheels 3 &amp; 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6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Segment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MOC </a:t>
            </a:r>
            <a:r>
              <a:rPr lang="en-US" dirty="0" smtClean="0"/>
              <a:t>peripheral equipment, i.e., PCs, network equipment, UPS batteries, projectors, monitors, </a:t>
            </a:r>
            <a:r>
              <a:rPr lang="en-US" dirty="0"/>
              <a:t>printers, </a:t>
            </a:r>
            <a:r>
              <a:rPr lang="en-US" dirty="0" smtClean="0"/>
              <a:t>and RAID arrays </a:t>
            </a:r>
            <a:r>
              <a:rPr lang="en-US" dirty="0"/>
              <a:t>refreshed </a:t>
            </a:r>
            <a:r>
              <a:rPr lang="en-US" dirty="0" smtClean="0"/>
              <a:t>in 2012.</a:t>
            </a:r>
          </a:p>
          <a:p>
            <a:r>
              <a:rPr lang="en-US" dirty="0" smtClean="0"/>
              <a:t>Refresh of Solaris Unix systems in progress </a:t>
            </a:r>
          </a:p>
          <a:p>
            <a:pPr lvl="1"/>
            <a:r>
              <a:rPr lang="en-US" dirty="0" smtClean="0"/>
              <a:t>Switching to Intel based Sun Unix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9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Superior Solar Conjunction in 2015</a:t>
            </a:r>
          </a:p>
          <a:p>
            <a:pPr lvl="1"/>
            <a:r>
              <a:rPr lang="en-US" dirty="0" smtClean="0"/>
              <a:t>Untested configuration</a:t>
            </a:r>
          </a:p>
          <a:p>
            <a:r>
              <a:rPr lang="en-US" dirty="0" smtClean="0"/>
              <a:t>MOC Unix system refresh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6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026488"/>
      </p:ext>
    </p:extLst>
  </p:cSld>
  <p:clrMapOvr>
    <a:masterClrMapping/>
  </p:clrMapOvr>
</p:sld>
</file>

<file path=ppt/theme/theme1.xml><?xml version="1.0" encoding="utf-8"?>
<a:theme xmlns:a="http://schemas.openxmlformats.org/drawingml/2006/main" name="13-00039 presentation">
  <a:themeElements>
    <a:clrScheme name="APL Branding">
      <a:dk1>
        <a:sysClr val="windowText" lastClr="000000"/>
      </a:dk1>
      <a:lt1>
        <a:sysClr val="window" lastClr="FFFFFF"/>
      </a:lt1>
      <a:dk2>
        <a:srgbClr val="002463"/>
      </a:dk2>
      <a:lt2>
        <a:srgbClr val="EEECE1"/>
      </a:lt2>
      <a:accent1>
        <a:srgbClr val="2C6AC1"/>
      </a:accent1>
      <a:accent2>
        <a:srgbClr val="A0B9EF"/>
      </a:accent2>
      <a:accent3>
        <a:srgbClr val="8C8C8C"/>
      </a:accent3>
      <a:accent4>
        <a:srgbClr val="973505"/>
      </a:accent4>
      <a:accent5>
        <a:srgbClr val="D74C05"/>
      </a:accent5>
      <a:accent6>
        <a:srgbClr val="FD8D16"/>
      </a:accent6>
      <a:hlink>
        <a:srgbClr val="1F63BB"/>
      </a:hlink>
      <a:folHlink>
        <a:srgbClr val="6A346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 w="12700" cmpd="sng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none" w="med" len="lg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13-00039 presentation</Template>
  <TotalTime>5470</TotalTime>
  <Words>352</Words>
  <Application>Microsoft Office PowerPoint</Application>
  <PresentationFormat>On-screen Show (4:3)</PresentationFormat>
  <Paragraphs>89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13-00039 presentation</vt:lpstr>
      <vt:lpstr>Spacecraft and Ground Segments Status</vt:lpstr>
      <vt:lpstr>STEREO Phase E Organization Chart</vt:lpstr>
      <vt:lpstr>Program Status</vt:lpstr>
      <vt:lpstr>Spacecraft Status</vt:lpstr>
      <vt:lpstr>Ground Segment Status</vt:lpstr>
      <vt:lpstr>Concerns</vt:lpstr>
      <vt:lpstr>PowerPoint Presentation</vt:lpstr>
    </vt:vector>
  </TitlesOfParts>
  <Company>JHU/APL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Ossing, Daniel</dc:creator>
  <cp:lastModifiedBy>Ossing, Daniel</cp:lastModifiedBy>
  <cp:revision>142</cp:revision>
  <cp:lastPrinted>2013-09-26T18:20:25Z</cp:lastPrinted>
  <dcterms:created xsi:type="dcterms:W3CDTF">2013-05-10T14:15:06Z</dcterms:created>
  <dcterms:modified xsi:type="dcterms:W3CDTF">2014-03-20T15:14:56Z</dcterms:modified>
</cp:coreProperties>
</file>